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3" r:id="rId19"/>
    <p:sldId id="274" r:id="rId20"/>
  </p:sldIdLst>
  <p:sldSz cx="12192000" cy="6858000"/>
  <p:notesSz cx="6858000" cy="9144000"/>
  <p:embeddedFontLst>
    <p:embeddedFont>
      <p:font typeface="Century Gothic" pitchFamily="34" charset="0"/>
      <p:regular r:id="rId21"/>
      <p:bold r:id="rId22"/>
      <p:italic r:id="rId23"/>
      <p:boldItalic r:id="rId24"/>
    </p:embeddedFont>
    <p:embeddedFont>
      <p:font typeface="B Titr" charset="-78"/>
      <p:bold r:id="rId25"/>
    </p:embeddedFont>
    <p:embeddedFont>
      <p:font typeface="B Nazanin" charset="-78"/>
      <p:regular r:id="rId26"/>
      <p:bold r:id="rId27"/>
    </p:embeddedFont>
    <p:embeddedFont>
      <p:font typeface="Wingdings 3" pitchFamily="18" charset="2"/>
      <p:regular r:id="rId2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1E95A565-A58D-4CAE-9539-0AE52A1F097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6"/>
            <p14:sldId id="269"/>
            <p14:sldId id="270"/>
            <p14:sldId id="271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6196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1456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36388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04405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9602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89244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61653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753711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19778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94293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2882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5853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10778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0061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56680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2843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103795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18B949-860A-4FD1-9D33-AF5E41E01B73}" type="datetimeFigureOut">
              <a:rPr lang="fa-IR" smtClean="0"/>
              <a:pPr/>
              <a:t>04/29/1437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903B-E531-4F03-A88C-3E59F67F7AE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9721920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18" y="559656"/>
            <a:ext cx="9144000" cy="1944394"/>
          </a:xfrm>
        </p:spPr>
        <p:txBody>
          <a:bodyPr/>
          <a:lstStyle/>
          <a:p>
            <a:pPr algn="ctr"/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چشم در چشم سرطان</a:t>
            </a:r>
            <a:r>
              <a:rPr lang="en-US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218" y="1676169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chemeClr val="bg1"/>
                </a:solidFill>
              </a:rPr>
              <a:t>(</a:t>
            </a:r>
            <a:r>
              <a:rPr lang="fa-IR" sz="4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تومور های رایج چشمی</a:t>
            </a:r>
            <a:r>
              <a:rPr lang="fa-IR" sz="4000" dirty="0" smtClean="0">
                <a:solidFill>
                  <a:schemeClr val="bg1"/>
                </a:solidFill>
              </a:rPr>
              <a:t>)</a:t>
            </a:r>
            <a:endParaRPr lang="fa-I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2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b="1" dirty="0" err="1">
                <a:cs typeface="B Titr" panose="00000700000000000000" pitchFamily="2" charset="-78"/>
              </a:rPr>
              <a:t>ملانومای</a:t>
            </a:r>
            <a:r>
              <a:rPr lang="fa-IR" sz="3600" b="1" dirty="0">
                <a:cs typeface="B Titr" panose="00000700000000000000" pitchFamily="2" charset="-78"/>
              </a:rPr>
              <a:t> چشمی چیست</a:t>
            </a:r>
            <a:r>
              <a:rPr lang="fa-IR" sz="3600" b="1" dirty="0" smtClean="0">
                <a:cs typeface="B Titr" panose="00000700000000000000" pitchFamily="2" charset="-78"/>
              </a:rPr>
              <a:t>؟</a:t>
            </a:r>
            <a:r>
              <a:rPr lang="en-US" sz="3600" b="1" dirty="0" smtClean="0">
                <a:cs typeface="B Titr" panose="00000700000000000000" pitchFamily="2" charset="-78"/>
              </a:rPr>
              <a:t>)</a:t>
            </a:r>
            <a:r>
              <a:rPr lang="fa-IR" sz="3600" b="1" dirty="0" smtClean="0">
                <a:cs typeface="B Titr" panose="00000700000000000000" pitchFamily="2" charset="-78"/>
              </a:rPr>
              <a:t>ادامه)</a:t>
            </a:r>
            <a:r>
              <a:rPr lang="en-US" sz="4000" dirty="0"/>
              <a:t/>
            </a:r>
            <a:br>
              <a:rPr lang="en-US" sz="4000" dirty="0"/>
            </a:b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err="1">
                <a:cs typeface="B Nazanin" panose="00000400000000000000" pitchFamily="2" charset="-78"/>
              </a:rPr>
              <a:t>ملانومای</a:t>
            </a:r>
            <a:r>
              <a:rPr lang="fa-IR" sz="2400" dirty="0">
                <a:cs typeface="B Nazanin" panose="00000400000000000000" pitchFamily="2" charset="-78"/>
              </a:rPr>
              <a:t> چشمی ممکن است در هر ناحیه از چشم ایجاد شود. </a:t>
            </a:r>
            <a:r>
              <a:rPr lang="fa-IR" sz="2400" dirty="0" err="1">
                <a:cs typeface="B Nazanin" panose="00000400000000000000" pitchFamily="2" charset="-78"/>
              </a:rPr>
              <a:t>ملانومایی</a:t>
            </a:r>
            <a:r>
              <a:rPr lang="fa-IR" sz="2400" dirty="0">
                <a:cs typeface="B Nazanin" panose="00000400000000000000" pitchFamily="2" charset="-78"/>
              </a:rPr>
              <a:t> که در قسمتی از چشم شامل </a:t>
            </a:r>
            <a:r>
              <a:rPr lang="fa-IR" sz="2400" dirty="0" err="1">
                <a:cs typeface="B Nazanin" panose="00000400000000000000" pitchFamily="2" charset="-78"/>
              </a:rPr>
              <a:t>مشیمیه</a:t>
            </a:r>
            <a:r>
              <a:rPr lang="fa-IR" sz="2400" dirty="0">
                <a:cs typeface="B Nazanin" panose="00000400000000000000" pitchFamily="2" charset="-78"/>
              </a:rPr>
              <a:t>، مژه و عنبیه به وجود </a:t>
            </a:r>
            <a:r>
              <a:rPr lang="fa-IR" sz="2400" dirty="0" err="1">
                <a:cs typeface="B Nazanin" panose="00000400000000000000" pitchFamily="2" charset="-78"/>
              </a:rPr>
              <a:t>می‌آید</a:t>
            </a:r>
            <a:r>
              <a:rPr lang="fa-IR" sz="2400" dirty="0">
                <a:cs typeface="B Nazanin" panose="00000400000000000000" pitchFamily="2" charset="-78"/>
              </a:rPr>
              <a:t>، از بقیه انواع </a:t>
            </a:r>
            <a:r>
              <a:rPr lang="fa-IR" sz="2400" dirty="0" err="1">
                <a:cs typeface="B Nazanin" panose="00000400000000000000" pitchFamily="2" charset="-78"/>
              </a:rPr>
              <a:t>شایع‌تر</a:t>
            </a:r>
            <a:r>
              <a:rPr lang="fa-IR" sz="2400" dirty="0">
                <a:cs typeface="B Nazanin" panose="00000400000000000000" pitchFamily="2" charset="-78"/>
              </a:rPr>
              <a:t> است</a:t>
            </a:r>
            <a:r>
              <a:rPr lang="en-US" sz="2400" dirty="0" smtClean="0">
                <a:cs typeface="B Nazanin" panose="00000400000000000000" pitchFamily="2" charset="-78"/>
              </a:rPr>
              <a:t>.</a:t>
            </a:r>
            <a:r>
              <a:rPr lang="en-US" sz="2400" dirty="0">
                <a:cs typeface="B Nazanin" panose="00000400000000000000" pitchFamily="2" charset="-78"/>
              </a:rPr>
              <a:t/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en-US" sz="2400" dirty="0">
                <a:cs typeface="B Nazanin" panose="00000400000000000000" pitchFamily="2" charset="-78"/>
              </a:rPr>
              <a:t/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fa-IR" sz="2400" dirty="0" smtClean="0">
                <a:cs typeface="B Nazanin" panose="00000400000000000000" pitchFamily="2" charset="-78"/>
              </a:rPr>
              <a:t>احتمال ابتلا به </a:t>
            </a:r>
            <a:r>
              <a:rPr lang="fa-IR" sz="2400" dirty="0" err="1" smtClean="0">
                <a:cs typeface="B Nazanin" panose="00000400000000000000" pitchFamily="2" charset="-78"/>
              </a:rPr>
              <a:t>ملانوما</a:t>
            </a:r>
            <a:r>
              <a:rPr lang="fa-IR" sz="2400" dirty="0" smtClean="0">
                <a:cs typeface="B Nazanin" panose="00000400000000000000" pitchFamily="2" charset="-78"/>
              </a:rPr>
              <a:t> با افزایش سن بیشتر </a:t>
            </a:r>
            <a:r>
              <a:rPr lang="fa-IR" sz="2400" dirty="0" err="1" smtClean="0">
                <a:cs typeface="B Nazanin" panose="00000400000000000000" pitchFamily="2" charset="-78"/>
              </a:rPr>
              <a:t>می‌شود</a:t>
            </a:r>
            <a:r>
              <a:rPr lang="en-US" sz="2400" dirty="0" smtClean="0"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143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دلیل ایجاد </a:t>
            </a:r>
            <a:r>
              <a:rPr lang="fa-IR" sz="3600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ملانومای</a:t>
            </a:r>
            <a:r>
              <a:rPr lang="fa-IR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چشمی چیست؟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</a:br>
            <a:endParaRPr lang="fa-IR" sz="3600" dirty="0">
              <a:solidFill>
                <a:schemeClr val="bg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blipFill dpi="0" rotWithShape="1">
            <a:blip r:embed="rId3">
              <a:alphaModFix amt="43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دلیل این تومور نادر چشمی نامشخص است. در معرض </a:t>
            </a:r>
            <a:r>
              <a:rPr lang="fa-IR" sz="2400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تشعشعات</a:t>
            </a:r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اشعه ماورابنفش بودن خطر ابتلا را افزایش </a:t>
            </a:r>
            <a:r>
              <a:rPr lang="fa-IR" sz="2400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می‌دهد</a:t>
            </a:r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. احتمال ابتلای افراد سفید پوست با چشمان روشن به </a:t>
            </a:r>
            <a:r>
              <a:rPr lang="fa-IR" sz="2400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ملانوما</a:t>
            </a:r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بیشتر است ولی هنوز دلایل </a:t>
            </a:r>
            <a:r>
              <a:rPr lang="fa-IR" sz="2400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مستندی</a:t>
            </a:r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برای این موضوع در دست نیست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علائم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ملانوما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چیست</a:t>
            </a:r>
            <a:r>
              <a:rPr lang="fa-IR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؟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علائم </a:t>
            </a:r>
            <a:r>
              <a:rPr lang="fa-IR" sz="2400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ملانومای</a:t>
            </a:r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چشمی شامل تیرگی دید و دیدن نقاط سایه روشن است ولی معمولا علامت خاصی ندارد و به وسیله پزشک، طی </a:t>
            </a:r>
            <a:r>
              <a:rPr lang="fa-IR" sz="2400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معاینه‌های</a:t>
            </a:r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دوره‌ای</a:t>
            </a:r>
            <a:r>
              <a:rPr lang="fa-IR" sz="24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تشخیص داده </a:t>
            </a:r>
            <a:r>
              <a:rPr lang="fa-IR" sz="2400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fa-IR" sz="2400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راه تشخیص </a:t>
            </a:r>
            <a:r>
              <a:rPr lang="fa-IR" sz="3600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ملانوما</a:t>
            </a:r>
            <a:r>
              <a:rPr lang="fa-IR" sz="3600" b="1" dirty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چیست؟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185"/>
            <a:ext cx="10515600" cy="4866778"/>
          </a:xfrm>
          <a:blipFill dpi="0" rotWithShape="1">
            <a:blip r:embed="rId3">
              <a:alphaModFix amt="19000"/>
            </a:blip>
            <a:srcRect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اگر ملانوم بموقع تشخیص داده شود و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اقدام‌های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لازم صورت گیرد، نتیجه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رضایت‌بخش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امیدوارکننده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است ولی در صورت از دست دادن زمان، پس از مدتی علاوه بر عوارض چشمی، ممکن است تومور به دیگر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اندام‌ها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نیز سرایت کند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.</a:t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تشخیص این عارضه علاوه بر معاینه دقیق فیزیکی شامل موارد زیر است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:</a:t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افتالموسکوپی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: 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استفاده از لنزهای کوچک دستی برای مشاهده داخل چشم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سونوگرافی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: 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استفاده از امواج صوتی برای تشخیص عارضه از سطح پوست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فوتوگرافی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رنگی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: 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استفاده از یک دوربین مخصوص برای مشاهده و عکس گرفتن از ضایعه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نمونه‌برداری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: 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گاهی برداشتن نمونه کوچکی از بافت مورد نظر و بررسی آن زیر میکروسکوپ به تشخیص دقیق ضایعه منجر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.</a:t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از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آزمایش‌های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غیرشایع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می‌توان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به آنژیوگرافی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فلورسنت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سی‌تی‌اسکن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پِت‌اسکن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ام‌آرآی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اشاره کرد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.</a:t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درمان: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ملانوما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شامل انجام رادیوتراپی داخلی و خارجی،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پروتون‌تراپی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جراحی و لیزر درمانی است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.</a:t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</a:b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درمان این نوع سرطان معمولا مشکلات بینایی ایجاد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نمی‌کند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، اگرچه در صورت بزرگ بودن بیش از حد تومور، قدرت بینایی کم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می‌شود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b="1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7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err="1">
                <a:cs typeface="B Titr" panose="00000700000000000000" pitchFamily="2" charset="-78"/>
              </a:rPr>
              <a:t>رتینوبلاستوما</a:t>
            </a:r>
            <a:r>
              <a:rPr lang="fa-IR" b="1" dirty="0">
                <a:cs typeface="B Titr" panose="00000700000000000000" pitchFamily="2" charset="-78"/>
              </a:rPr>
              <a:t> چیست؟</a:t>
            </a:r>
            <a:r>
              <a:rPr lang="en-US" dirty="0">
                <a:cs typeface="B Titr" panose="00000700000000000000" pitchFamily="2" charset="-78"/>
              </a:rPr>
              <a:t/>
            </a:r>
            <a:br>
              <a:rPr lang="en-US" dirty="0">
                <a:cs typeface="B Titr" panose="00000700000000000000" pitchFamily="2" charset="-78"/>
              </a:rPr>
            </a:b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4743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از </a:t>
            </a:r>
            <a:r>
              <a:rPr lang="fa-IR" dirty="0">
                <a:cs typeface="B Nazanin" panose="00000400000000000000" pitchFamily="2" charset="-78"/>
              </a:rPr>
              <a:t>تومورهای شایع چشمی در کودکان </a:t>
            </a:r>
            <a:r>
              <a:rPr lang="fa-IR" dirty="0" err="1">
                <a:cs typeface="B Nazanin" panose="00000400000000000000" pitchFamily="2" charset="-78"/>
              </a:rPr>
              <a:t>رتینوبلاستوماست</a:t>
            </a:r>
            <a:r>
              <a:rPr lang="fa-IR" dirty="0">
                <a:cs typeface="B Nazanin" panose="00000400000000000000" pitchFamily="2" charset="-78"/>
              </a:rPr>
              <a:t>. اگرچه </a:t>
            </a:r>
            <a:r>
              <a:rPr lang="fa-IR" dirty="0" err="1">
                <a:cs typeface="B Nazanin" panose="00000400000000000000" pitchFamily="2" charset="-78"/>
              </a:rPr>
              <a:t>رتینوبلاستوما</a:t>
            </a:r>
            <a:r>
              <a:rPr lang="fa-IR" dirty="0">
                <a:cs typeface="B Nazanin" panose="00000400000000000000" pitchFamily="2" charset="-78"/>
              </a:rPr>
              <a:t> در هر سنی اتفاق </a:t>
            </a:r>
            <a:r>
              <a:rPr lang="fa-IR" dirty="0" err="1">
                <a:cs typeface="B Nazanin" panose="00000400000000000000" pitchFamily="2" charset="-78"/>
              </a:rPr>
              <a:t>می‌افتد</a:t>
            </a:r>
            <a:r>
              <a:rPr lang="fa-IR" dirty="0">
                <a:cs typeface="B Nazanin" panose="00000400000000000000" pitchFamily="2" charset="-78"/>
              </a:rPr>
              <a:t> ولی این عارضه در کودکان زیر پنج سال، بخصوص زیر دو سال </a:t>
            </a:r>
            <a:r>
              <a:rPr lang="fa-IR" dirty="0" err="1">
                <a:cs typeface="B Nazanin" panose="00000400000000000000" pitchFamily="2" charset="-78"/>
              </a:rPr>
              <a:t>رایج‌تر</a:t>
            </a:r>
            <a:r>
              <a:rPr lang="fa-IR" dirty="0">
                <a:cs typeface="B Nazanin" panose="00000400000000000000" pitchFamily="2" charset="-78"/>
              </a:rPr>
              <a:t> است</a:t>
            </a:r>
            <a:r>
              <a:rPr lang="en-US" dirty="0">
                <a:cs typeface="B Nazanin" panose="00000400000000000000" pitchFamily="2" charset="-78"/>
              </a:rPr>
              <a:t>.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 err="1">
                <a:cs typeface="B Nazanin" panose="00000400000000000000" pitchFamily="2" charset="-78"/>
              </a:rPr>
              <a:t>رتینوبلاستوما</a:t>
            </a:r>
            <a:r>
              <a:rPr lang="fa-IR" dirty="0">
                <a:cs typeface="B Nazanin" panose="00000400000000000000" pitchFamily="2" charset="-78"/>
              </a:rPr>
              <a:t> یکی از </a:t>
            </a:r>
            <a:r>
              <a:rPr lang="fa-IR" dirty="0" err="1">
                <a:cs typeface="B Nazanin" panose="00000400000000000000" pitchFamily="2" charset="-78"/>
              </a:rPr>
              <a:t>شایع‌ترین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سرطان‌ها</a:t>
            </a:r>
            <a:r>
              <a:rPr lang="fa-IR" dirty="0">
                <a:cs typeface="B Nazanin" panose="00000400000000000000" pitchFamily="2" charset="-78"/>
              </a:rPr>
              <a:t> در کودکان است. </a:t>
            </a:r>
            <a:r>
              <a:rPr lang="fa-IR" dirty="0" err="1">
                <a:cs typeface="B Nazanin" panose="00000400000000000000" pitchFamily="2" charset="-78"/>
              </a:rPr>
              <a:t>رتینوبلاستوما</a:t>
            </a:r>
            <a:r>
              <a:rPr lang="fa-IR" dirty="0">
                <a:cs typeface="B Nazanin" panose="00000400000000000000" pitchFamily="2" charset="-78"/>
              </a:rPr>
              <a:t> یک سرطان بدخیم بافت شبکیه چشم است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این بیماری به وسیله جهش ژنی ایجاد </a:t>
            </a:r>
            <a:r>
              <a:rPr lang="fa-IR" dirty="0" err="1" smtClean="0">
                <a:cs typeface="B Nazanin" panose="00000400000000000000" pitchFamily="2" charset="-78"/>
              </a:rPr>
              <a:t>می‌شود</a:t>
            </a:r>
            <a:r>
              <a:rPr lang="fa-IR" dirty="0" smtClean="0">
                <a:cs typeface="B Nazanin" panose="00000400000000000000" pitchFamily="2" charset="-78"/>
              </a:rPr>
              <a:t>. </a:t>
            </a:r>
            <a:r>
              <a:rPr lang="fa-IR" dirty="0">
                <a:cs typeface="B Nazanin" panose="00000400000000000000" pitchFamily="2" charset="-78"/>
              </a:rPr>
              <a:t>اغلب تنها روش درمان خارج کردن چشم است و </a:t>
            </a:r>
            <a:r>
              <a:rPr lang="fa-IR" dirty="0" err="1">
                <a:cs typeface="B Nazanin" panose="00000400000000000000" pitchFamily="2" charset="-78"/>
              </a:rPr>
              <a:t>درغیر</a:t>
            </a:r>
            <a:r>
              <a:rPr lang="fa-IR" dirty="0">
                <a:cs typeface="B Nazanin" panose="00000400000000000000" pitchFamily="2" charset="-78"/>
              </a:rPr>
              <a:t> این صورت کشنده است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حدود ۴۰ درصد </a:t>
            </a:r>
            <a:r>
              <a:rPr lang="fa-IR" dirty="0" err="1">
                <a:cs typeface="B Nazanin" panose="00000400000000000000" pitchFamily="2" charset="-78"/>
              </a:rPr>
              <a:t>رتینوبلاستوماها</a:t>
            </a:r>
            <a:r>
              <a:rPr lang="fa-IR" dirty="0">
                <a:cs typeface="B Nazanin" panose="00000400000000000000" pitchFamily="2" charset="-78"/>
              </a:rPr>
              <a:t> ارثی است. این نوع از راه </a:t>
            </a:r>
            <a:r>
              <a:rPr lang="fa-IR" dirty="0" err="1">
                <a:cs typeface="B Nazanin" panose="00000400000000000000" pitchFamily="2" charset="-78"/>
              </a:rPr>
              <a:t>آزمایش‌های</a:t>
            </a:r>
            <a:r>
              <a:rPr lang="fa-IR" dirty="0">
                <a:cs typeface="B Nazanin" panose="00000400000000000000" pitchFamily="2" charset="-78"/>
              </a:rPr>
              <a:t> ژنتیکی و آزمایش خون مشخص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fa-IR" dirty="0">
                <a:cs typeface="B Nazanin" panose="00000400000000000000" pitchFamily="2" charset="-78"/>
              </a:rPr>
              <a:t>. اگر والدین </a:t>
            </a:r>
            <a:r>
              <a:rPr lang="fa-IR" dirty="0" err="1">
                <a:cs typeface="B Nazanin" panose="00000400000000000000" pitchFamily="2" charset="-78"/>
              </a:rPr>
              <a:t>رتینوبلاستوما</a:t>
            </a:r>
            <a:r>
              <a:rPr lang="fa-IR" dirty="0">
                <a:cs typeface="B Nazanin" panose="00000400000000000000" pitchFamily="2" charset="-78"/>
              </a:rPr>
              <a:t> داشته باشند کودک آنها نیز در معرض خطر ابتلای بالایی است</a:t>
            </a:r>
            <a:r>
              <a:rPr lang="en-US" dirty="0">
                <a:cs typeface="B Nazanin" panose="00000400000000000000" pitchFamily="2" charset="-78"/>
              </a:rPr>
              <a:t>.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پزشکان توصیه </a:t>
            </a:r>
            <a:r>
              <a:rPr lang="fa-IR" dirty="0" err="1">
                <a:cs typeface="B Nazanin" panose="00000400000000000000" pitchFamily="2" charset="-78"/>
              </a:rPr>
              <a:t>می‌کنند</a:t>
            </a:r>
            <a:r>
              <a:rPr lang="fa-IR" dirty="0">
                <a:cs typeface="B Nazanin" panose="00000400000000000000" pitchFamily="2" charset="-78"/>
              </a:rPr>
              <a:t> این کودکان تا سه سالگی هر ماه یک </a:t>
            </a:r>
            <a:r>
              <a:rPr lang="fa-IR" dirty="0" err="1">
                <a:cs typeface="B Nazanin" panose="00000400000000000000" pitchFamily="2" charset="-78"/>
              </a:rPr>
              <a:t>آ‌زمایش</a:t>
            </a:r>
            <a:r>
              <a:rPr lang="fa-IR" dirty="0">
                <a:cs typeface="B Nazanin" panose="00000400000000000000" pitchFamily="2" charset="-78"/>
              </a:rPr>
              <a:t> چشم انجام دهند. تومورهای </a:t>
            </a:r>
            <a:r>
              <a:rPr lang="fa-IR" dirty="0" err="1">
                <a:cs typeface="B Nazanin" panose="00000400000000000000" pitchFamily="2" charset="-78"/>
              </a:rPr>
              <a:t>رتینوبلاستوما</a:t>
            </a:r>
            <a:r>
              <a:rPr lang="fa-IR" dirty="0">
                <a:cs typeface="B Nazanin" panose="00000400000000000000" pitchFamily="2" charset="-78"/>
              </a:rPr>
              <a:t> روی شبکیه (بافت </a:t>
            </a:r>
            <a:r>
              <a:rPr lang="fa-IR" dirty="0" err="1">
                <a:cs typeface="B Nazanin" panose="00000400000000000000" pitchFamily="2" charset="-78"/>
              </a:rPr>
              <a:t>عصبی‌ای</a:t>
            </a:r>
            <a:r>
              <a:rPr lang="fa-IR" dirty="0">
                <a:cs typeface="B Nazanin" panose="00000400000000000000" pitchFamily="2" charset="-78"/>
              </a:rPr>
              <a:t> که پشت چشم قرار دارد، نور را احساس کرده و به صورت تصویر از راه عصب بینایی به مغز </a:t>
            </a:r>
            <a:r>
              <a:rPr lang="fa-IR" dirty="0" err="1">
                <a:cs typeface="B Nazanin" panose="00000400000000000000" pitchFamily="2" charset="-78"/>
              </a:rPr>
              <a:t>می‌فرستد</a:t>
            </a:r>
            <a:r>
              <a:rPr lang="fa-IR" dirty="0">
                <a:cs typeface="B Nazanin" panose="00000400000000000000" pitchFamily="2" charset="-78"/>
              </a:rPr>
              <a:t>) قرار </a:t>
            </a:r>
            <a:r>
              <a:rPr lang="fa-IR" dirty="0" err="1">
                <a:cs typeface="B Nazanin" panose="00000400000000000000" pitchFamily="2" charset="-78"/>
              </a:rPr>
              <a:t>می‌گیرند</a:t>
            </a:r>
            <a:r>
              <a:rPr lang="fa-IR" dirty="0">
                <a:cs typeface="B Nazanin" panose="00000400000000000000" pitchFamily="2" charset="-78"/>
              </a:rPr>
              <a:t> و اگر تحت درمان قرار نگیرند از راه کانال بینایی به مغز انتقال </a:t>
            </a:r>
            <a:r>
              <a:rPr lang="fa-IR" dirty="0" err="1">
                <a:cs typeface="B Nazanin" panose="00000400000000000000" pitchFamily="2" charset="-78"/>
              </a:rPr>
              <a:t>می‌یابند</a:t>
            </a:r>
            <a:r>
              <a:rPr lang="fa-IR" dirty="0">
                <a:cs typeface="B Nazanin" panose="00000400000000000000" pitchFamily="2" charset="-78"/>
              </a:rPr>
              <a:t> یا به سایر </a:t>
            </a:r>
            <a:r>
              <a:rPr lang="fa-IR" dirty="0" err="1">
                <a:cs typeface="B Nazanin" panose="00000400000000000000" pitchFamily="2" charset="-78"/>
              </a:rPr>
              <a:t>ارگان‌ها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دست‌اندازی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می‌کنند</a:t>
            </a:r>
            <a:r>
              <a:rPr lang="fa-IR" dirty="0">
                <a:cs typeface="B Nazanin" panose="00000400000000000000" pitchFamily="2" charset="-78"/>
              </a:rPr>
              <a:t>. این مشکل در نیمی از کودکان جهان کشنده است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965" y="0"/>
            <a:ext cx="5401994" cy="1456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695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3600" b="1" dirty="0">
                <a:cs typeface="B Titr" panose="00000700000000000000" pitchFamily="2" charset="-78"/>
              </a:rPr>
              <a:t>انواع </a:t>
            </a:r>
            <a:r>
              <a:rPr lang="fa-IR" sz="3600" b="1" dirty="0" err="1">
                <a:cs typeface="B Titr" panose="00000700000000000000" pitchFamily="2" charset="-78"/>
              </a:rPr>
              <a:t>رتینوبلاستوما</a:t>
            </a:r>
            <a:r>
              <a:rPr lang="en-US" sz="3600" dirty="0">
                <a:cs typeface="B Titr" panose="00000700000000000000" pitchFamily="2" charset="-78"/>
              </a:rPr>
              <a:t/>
            </a:r>
            <a:br>
              <a:rPr lang="en-US" sz="3600" dirty="0">
                <a:cs typeface="B Titr" panose="00000700000000000000" pitchFamily="2" charset="-78"/>
              </a:rPr>
            </a:b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دو </a:t>
            </a:r>
            <a:r>
              <a:rPr lang="fa-IR" sz="2400" dirty="0">
                <a:cs typeface="B Nazanin" panose="00000400000000000000" pitchFamily="2" charset="-78"/>
              </a:rPr>
              <a:t>نوع </a:t>
            </a:r>
            <a:r>
              <a:rPr lang="fa-IR" sz="2400" dirty="0" err="1">
                <a:cs typeface="B Nazanin" panose="00000400000000000000" pitchFamily="2" charset="-78"/>
              </a:rPr>
              <a:t>رتینوبلاستوما</a:t>
            </a:r>
            <a:r>
              <a:rPr lang="fa-IR" sz="2400" dirty="0">
                <a:cs typeface="B Nazanin" panose="00000400000000000000" pitchFamily="2" charset="-78"/>
              </a:rPr>
              <a:t> به شرح زیر وجود دارد</a:t>
            </a:r>
            <a:r>
              <a:rPr lang="en-US" sz="2400" dirty="0">
                <a:cs typeface="B Nazanin" panose="00000400000000000000" pitchFamily="2" charset="-78"/>
              </a:rPr>
              <a:t>:</a:t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en-US" sz="2400" dirty="0">
                <a:cs typeface="B Nazanin" panose="00000400000000000000" pitchFamily="2" charset="-78"/>
              </a:rPr>
              <a:t/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>نوع </a:t>
            </a:r>
            <a:r>
              <a:rPr lang="fa-IR" sz="2400" b="1" dirty="0" smtClean="0">
                <a:cs typeface="B Nazanin" panose="00000400000000000000" pitchFamily="2" charset="-78"/>
              </a:rPr>
              <a:t>ارثی</a:t>
            </a:r>
            <a:r>
              <a:rPr lang="en-US" sz="2400" b="1" dirty="0">
                <a:cs typeface="B Nazanin" panose="00000400000000000000" pitchFamily="2" charset="-78"/>
              </a:rPr>
              <a:t> </a:t>
            </a:r>
            <a:r>
              <a:rPr lang="fa-IR" sz="2400" dirty="0">
                <a:cs typeface="B Nazanin" panose="00000400000000000000" pitchFamily="2" charset="-78"/>
              </a:rPr>
              <a:t>از راه ژن و به طور ارثی منتقل </a:t>
            </a:r>
            <a:r>
              <a:rPr lang="fa-IR" sz="2400" dirty="0" err="1"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cs typeface="B Nazanin" panose="00000400000000000000" pitchFamily="2" charset="-78"/>
              </a:rPr>
              <a:t>. معمولا تومور در هر دو چشم وجود دارد البته گاهی هم تنها در </a:t>
            </a:r>
            <a:r>
              <a:rPr lang="en-US" sz="2400" dirty="0" smtClean="0">
                <a:cs typeface="B Nazanin" panose="00000400000000000000" pitchFamily="2" charset="-78"/>
              </a:rPr>
              <a:t>:</a:t>
            </a:r>
            <a:r>
              <a:rPr lang="fa-IR" sz="2400" dirty="0" smtClean="0">
                <a:cs typeface="B Nazanin" panose="00000400000000000000" pitchFamily="2" charset="-78"/>
              </a:rPr>
              <a:t>یک </a:t>
            </a:r>
            <a:r>
              <a:rPr lang="fa-IR" sz="2400" dirty="0">
                <a:cs typeface="B Nazanin" panose="00000400000000000000" pitchFamily="2" charset="-78"/>
              </a:rPr>
              <a:t>چشم ظهور </a:t>
            </a:r>
            <a:r>
              <a:rPr lang="fa-IR" sz="2400" dirty="0" err="1">
                <a:cs typeface="B Nazanin" panose="00000400000000000000" pitchFamily="2" charset="-78"/>
              </a:rPr>
              <a:t>می‌کند</a:t>
            </a:r>
            <a:r>
              <a:rPr lang="fa-IR" sz="2400" dirty="0">
                <a:cs typeface="B Nazanin" panose="00000400000000000000" pitchFamily="2" charset="-78"/>
              </a:rPr>
              <a:t>. </a:t>
            </a:r>
            <a:r>
              <a:rPr lang="fa-IR" sz="2400" dirty="0" err="1">
                <a:cs typeface="B Nazanin" panose="00000400000000000000" pitchFamily="2" charset="-78"/>
              </a:rPr>
              <a:t>رتینوبلاستومایی</a:t>
            </a:r>
            <a:r>
              <a:rPr lang="fa-IR" sz="2400" dirty="0">
                <a:cs typeface="B Nazanin" panose="00000400000000000000" pitchFamily="2" charset="-78"/>
              </a:rPr>
              <a:t> که به صورت ارثی منتقل </a:t>
            </a:r>
            <a:r>
              <a:rPr lang="fa-IR" sz="2400" dirty="0" err="1"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cs typeface="B Nazanin" panose="00000400000000000000" pitchFamily="2" charset="-78"/>
              </a:rPr>
              <a:t> معمولا در سنین کمتری نسبت به موارد </a:t>
            </a:r>
            <a:r>
              <a:rPr lang="fa-IR" sz="2400" dirty="0" err="1">
                <a:cs typeface="B Nazanin" panose="00000400000000000000" pitchFamily="2" charset="-78"/>
              </a:rPr>
              <a:t>غیرارثی</a:t>
            </a:r>
            <a:r>
              <a:rPr lang="fa-IR" sz="2400" dirty="0">
                <a:cs typeface="B Nazanin" panose="00000400000000000000" pitchFamily="2" charset="-78"/>
              </a:rPr>
              <a:t> ظاهر </a:t>
            </a:r>
            <a:r>
              <a:rPr lang="fa-IR" sz="2400" dirty="0" err="1">
                <a:cs typeface="B Nazanin" panose="00000400000000000000" pitchFamily="2" charset="-78"/>
              </a:rPr>
              <a:t>می‌شود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en-US" sz="2400" b="1" dirty="0">
                <a:cs typeface="B Nazanin" panose="00000400000000000000" pitchFamily="2" charset="-78"/>
              </a:rPr>
              <a:t/>
            </a:r>
            <a:br>
              <a:rPr lang="en-US" sz="2400" b="1" dirty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>نوع </a:t>
            </a:r>
            <a:r>
              <a:rPr lang="fa-IR" sz="2400" b="1" dirty="0" err="1">
                <a:cs typeface="B Nazanin" panose="00000400000000000000" pitchFamily="2" charset="-78"/>
              </a:rPr>
              <a:t>غیرارثی</a:t>
            </a:r>
            <a:r>
              <a:rPr lang="en-US" sz="2400" b="1" dirty="0">
                <a:cs typeface="B Nazanin" panose="00000400000000000000" pitchFamily="2" charset="-78"/>
              </a:rPr>
              <a:t>:</a:t>
            </a:r>
            <a:r>
              <a:rPr lang="en-US" sz="2400" dirty="0">
                <a:cs typeface="B Nazanin" panose="00000400000000000000" pitchFamily="2" charset="-78"/>
              </a:rPr>
              <a:t> </a:t>
            </a:r>
            <a:r>
              <a:rPr lang="fa-IR" sz="2400" dirty="0">
                <a:cs typeface="B Nazanin" panose="00000400000000000000" pitchFamily="2" charset="-78"/>
              </a:rPr>
              <a:t>این نوع ارثی نیست و معمولا فقط در یک چشم بروز </a:t>
            </a:r>
            <a:r>
              <a:rPr lang="fa-IR" sz="2400" dirty="0" err="1">
                <a:cs typeface="B Nazanin" panose="00000400000000000000" pitchFamily="2" charset="-78"/>
              </a:rPr>
              <a:t>می‌کند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  <a:br>
              <a:rPr lang="en-US" sz="2400" dirty="0">
                <a:cs typeface="B Nazanin" panose="00000400000000000000" pitchFamily="2" charset="-78"/>
              </a:rPr>
            </a:br>
            <a:endParaRPr lang="fa-IR" sz="2400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7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678" y="1323832"/>
            <a:ext cx="10515600" cy="5344450"/>
          </a:xfrm>
        </p:spPr>
        <p:txBody>
          <a:bodyPr>
            <a:normAutofit/>
          </a:bodyPr>
          <a:lstStyle/>
          <a:p>
            <a:r>
              <a:rPr lang="fa-IR" b="1" dirty="0">
                <a:solidFill>
                  <a:schemeClr val="bg1"/>
                </a:solidFill>
                <a:cs typeface="B Titr" panose="00000700000000000000" pitchFamily="2" charset="-78"/>
              </a:rPr>
              <a:t>دلایل ایجاد </a:t>
            </a:r>
            <a:r>
              <a:rPr lang="fa-IR" b="1" dirty="0" err="1">
                <a:solidFill>
                  <a:schemeClr val="bg1"/>
                </a:solidFill>
                <a:cs typeface="B Titr" panose="00000700000000000000" pitchFamily="2" charset="-78"/>
              </a:rPr>
              <a:t>رتینوبلاستوما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رتینوبلاستوما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به وسیله یک جهش ژنی در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کنترل کننده بینایی ایجاد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که در اثر این جهش رشد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سلول‌ها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از کنترل خارج شده و به سمت سرطانی شدن پیش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می‌رود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r>
              <a:rPr lang="fa-IR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علائم </a:t>
            </a:r>
            <a:r>
              <a:rPr lang="fa-IR" b="1" dirty="0" err="1">
                <a:solidFill>
                  <a:schemeClr val="bg1"/>
                </a:solidFill>
                <a:cs typeface="B Titr" panose="00000700000000000000" pitchFamily="2" charset="-78"/>
              </a:rPr>
              <a:t>رتینوبلاستوما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یک یا هر دو چشم ممکن است درگیر شود. مردمک چشم این افراد سفید یا دارای نقاط سفید است. در تصویربرداری با تشعشع یک نقطه متورم سفید در چشم این افراد دیده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می‌شود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به جای ظاهر قرمز که نشانه یک حالت طبیعی در چشم است، مردمک به رنگ سفید و غیرطبیعی دیده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می‌شود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b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از علائم دیگر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می‌توان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به این موارد اشاره کرد: چپ شدن چشم، دوبینی،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همطراز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نبودن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چشم‌ها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، کاهش بینایی، تفاوت رنگ عنبیه دو چشم، درد، قرمزی چشم و در صورت پیشرفت بیماری علائمی نظیر درد استخوان و سایر علائم نیز ظاهر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می‌شود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128" y="417928"/>
            <a:ext cx="33147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966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791" y="1282889"/>
            <a:ext cx="10515600" cy="4135272"/>
          </a:xfrm>
          <a:blipFill dpi="0" rotWithShape="1">
            <a:blip r:embed="rId3">
              <a:alphaModFix amt="19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روش تشخیص </a:t>
            </a:r>
            <a:r>
              <a:rPr lang="fa-IR" b="1" dirty="0" err="1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رتینوبلاستوما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انجام </a:t>
            </a:r>
            <a:r>
              <a:rPr lang="fa-IR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آزمایش‌های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زیر به تشخیص این عارضه کمک </a:t>
            </a:r>
            <a:r>
              <a:rPr lang="fa-IR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می‌کند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: </a:t>
            </a:r>
            <a:r>
              <a:rPr lang="fa-IR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نمونه‌برداری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از مغز استخوان و </a:t>
            </a:r>
            <a:r>
              <a:rPr lang="fa-IR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آزمایش‌های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مایع مغزی نخاعی در </a:t>
            </a:r>
            <a:r>
              <a:rPr lang="fa-IR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مواردی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که تومور پیشرفت کرده باشد، </a:t>
            </a:r>
            <a:r>
              <a:rPr lang="fa-IR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سی‌تی‌اسکن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fa-IR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ام‌آرآی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مغز، بررسی چشم با نور، سونوگرافی چشم، اسکن استخوان، آزمایش خون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چطور پیشگیری کنیم؟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مشاوره ژنتیکی، خطر ابتلا به </a:t>
            </a:r>
            <a:r>
              <a:rPr lang="fa-IR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رتینوبلاستوما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 را مشخص </a:t>
            </a:r>
            <a:r>
              <a:rPr lang="fa-IR" dirty="0" err="1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می‌کند</a:t>
            </a:r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. این مشاوره در صورت وجود فردی با این بیماری در خانواده بسیار ضروری است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9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err="1">
                <a:cs typeface="B Titr" panose="00000700000000000000" pitchFamily="2" charset="-78"/>
              </a:rPr>
              <a:t>راه‌های</a:t>
            </a:r>
            <a:r>
              <a:rPr lang="fa-IR" b="1" dirty="0">
                <a:cs typeface="B Titr" panose="00000700000000000000" pitchFamily="2" charset="-78"/>
              </a:rPr>
              <a:t> درمان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651"/>
            <a:ext cx="10515600" cy="4962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درمان </a:t>
            </a:r>
            <a:r>
              <a:rPr lang="fa-IR" dirty="0">
                <a:cs typeface="B Nazanin" panose="00000400000000000000" pitchFamily="2" charset="-78"/>
              </a:rPr>
              <a:t>بیماری به دانستن تعداد، موقعیت و اندازه تومورها در چشم بستگی دارد. هدف از درمان ابتدا رهایی از سرطان و بعد حفظ بینایی کودک است. بعضی از </a:t>
            </a:r>
            <a:r>
              <a:rPr lang="fa-IR" dirty="0" err="1">
                <a:cs typeface="B Nazanin" panose="00000400000000000000" pitchFamily="2" charset="-78"/>
              </a:rPr>
              <a:t>درمان‌ها</a:t>
            </a:r>
            <a:r>
              <a:rPr lang="fa-IR" dirty="0">
                <a:cs typeface="B Nazanin" panose="00000400000000000000" pitchFamily="2" charset="-78"/>
              </a:rPr>
              <a:t> ممکن است به تغییر بینایی در چشم بیمار منجر شود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تومورهای کوچک ممکن است با لیزر یا </a:t>
            </a:r>
            <a:r>
              <a:rPr lang="fa-IR" dirty="0" err="1">
                <a:cs typeface="B Nazanin" panose="00000400000000000000" pitchFamily="2" charset="-78"/>
              </a:rPr>
              <a:t>فریز</a:t>
            </a:r>
            <a:r>
              <a:rPr lang="fa-IR" dirty="0">
                <a:cs typeface="B Nazanin" panose="00000400000000000000" pitchFamily="2" charset="-78"/>
              </a:rPr>
              <a:t> کردن جراحی شوند. اشعه ایکس برای تومورهای موضعی و همین طور تومورهای </a:t>
            </a:r>
            <a:r>
              <a:rPr lang="fa-IR" dirty="0" err="1">
                <a:cs typeface="B Nazanin" panose="00000400000000000000" pitchFamily="2" charset="-78"/>
              </a:rPr>
              <a:t>بزرگ‌تر</a:t>
            </a:r>
            <a:r>
              <a:rPr lang="fa-IR" dirty="0">
                <a:cs typeface="B Nazanin" panose="00000400000000000000" pitchFamily="2" charset="-78"/>
              </a:rPr>
              <a:t> استفاده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اگر تومور به چشم دیگر هم منتشر شود، </a:t>
            </a:r>
            <a:r>
              <a:rPr lang="fa-IR" dirty="0" err="1">
                <a:cs typeface="B Nazanin" panose="00000400000000000000" pitchFamily="2" charset="-78"/>
              </a:rPr>
              <a:t>شیمی‌درمانی</a:t>
            </a:r>
            <a:r>
              <a:rPr lang="fa-IR" dirty="0">
                <a:cs typeface="B Nazanin" panose="00000400000000000000" pitchFamily="2" charset="-78"/>
              </a:rPr>
              <a:t> مفید خواهد بود. اگر تومور به هیچ روش درمانی جواب ندهد، چشم باید تخلیه شود. گاهی این روش به عنوان درمان اول انتخاب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اگر سرطان به هر دو چشم منتشر نشده باشد، معمولا در بیشتر موارد بیماری قابل درمان است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در بعضی موارد ممکن است نابینایی اتفاق بیفتد. تومور ممکن است از راه عصب بینایی به حدقه چشم منتقل شود و به مغز، </a:t>
            </a:r>
            <a:r>
              <a:rPr lang="fa-IR" dirty="0" err="1">
                <a:cs typeface="B Nazanin" panose="00000400000000000000" pitchFamily="2" charset="-78"/>
              </a:rPr>
              <a:t>ریه‌ها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fa-IR" dirty="0" err="1">
                <a:cs typeface="B Nazanin" panose="00000400000000000000" pitchFamily="2" charset="-78"/>
              </a:rPr>
              <a:t>استخوان‌ها</a:t>
            </a:r>
            <a:r>
              <a:rPr lang="fa-IR" dirty="0">
                <a:cs typeface="B Nazanin" panose="00000400000000000000" pitchFamily="2" charset="-78"/>
              </a:rPr>
              <a:t> منتشر شود. برای تومورهای کوچک، درمان فقط روی ضایعه انجام </a:t>
            </a:r>
            <a:r>
              <a:rPr lang="fa-IR" dirty="0" err="1">
                <a:cs typeface="B Nazanin" panose="00000400000000000000" pitchFamily="2" charset="-78"/>
              </a:rPr>
              <a:t>می‌گیرد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در حالی که کودک خواب بوده یا تحت بیهوشی است، یکی از دو روش زیر انجام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en-US" dirty="0">
                <a:cs typeface="B Nazanin" panose="00000400000000000000" pitchFamily="2" charset="-78"/>
              </a:rPr>
              <a:t>: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درمان به وسیله سرما</a:t>
            </a:r>
            <a:r>
              <a:rPr lang="en-US" dirty="0">
                <a:cs typeface="B Nazanin" panose="00000400000000000000" pitchFamily="2" charset="-78"/>
              </a:rPr>
              <a:t>: </a:t>
            </a:r>
            <a:r>
              <a:rPr lang="fa-IR" dirty="0">
                <a:cs typeface="B Nazanin" panose="00000400000000000000" pitchFamily="2" charset="-78"/>
              </a:rPr>
              <a:t>در این روش تومور </a:t>
            </a:r>
            <a:r>
              <a:rPr lang="fa-IR" dirty="0" err="1">
                <a:cs typeface="B Nazanin" panose="00000400000000000000" pitchFamily="2" charset="-78"/>
              </a:rPr>
              <a:t>فریز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fa-IR" dirty="0">
                <a:cs typeface="B Nazanin" panose="00000400000000000000" pitchFamily="2" charset="-78"/>
              </a:rPr>
              <a:t>. این درمان معمولا بیش از یک بار با فاصله حداقل یک ماه انجام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لیزر درمانی</a:t>
            </a:r>
            <a:r>
              <a:rPr lang="en-US" dirty="0">
                <a:cs typeface="B Nazanin" panose="00000400000000000000" pitchFamily="2" charset="-78"/>
              </a:rPr>
              <a:t>: </a:t>
            </a:r>
            <a:r>
              <a:rPr lang="fa-IR" dirty="0">
                <a:cs typeface="B Nazanin" panose="00000400000000000000" pitchFamily="2" charset="-78"/>
              </a:rPr>
              <a:t>از لیزر برای گرم کردن تومور استفاده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fa-IR" dirty="0">
                <a:cs typeface="B Nazanin" panose="00000400000000000000" pitchFamily="2" charset="-78"/>
              </a:rPr>
              <a:t>. درمان معمولا طی چند جلسه با فاصله درمان سه تا چهار ماه انجام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Titr" panose="00000700000000000000" pitchFamily="2" charset="-78"/>
              </a:rPr>
              <a:t>درمان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b="1" dirty="0" smtClean="0">
                <a:cs typeface="B Nazanin" panose="00000400000000000000" pitchFamily="2" charset="-78"/>
              </a:rPr>
              <a:t>پلاک رادیواکتیو: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یک دیسک رادیواکتیو روی تومور در سطح چشم قرار می‌دهند. این دیسک به مدت چهار روز در این موقعیت قرار می‌گیرد و تشعشعات باعث تخریب سلول‌های سرطانی می‌شود. این روش در تومورهای بزرگ‌تر یا تومورهایی که با روش‌های دیگر درمان نشده‌اند، انجام می‌شود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  <a:br>
              <a:rPr lang="en-US" dirty="0" smtClean="0">
                <a:cs typeface="B Nazanin" panose="00000400000000000000" pitchFamily="2" charset="-78"/>
              </a:rPr>
            </a:br>
            <a:r>
              <a:rPr lang="en-US" dirty="0" smtClean="0">
                <a:cs typeface="B Nazanin" panose="00000400000000000000" pitchFamily="2" charset="-78"/>
              </a:rPr>
              <a:t/>
            </a:r>
            <a:br>
              <a:rPr lang="en-US" dirty="0" smtClean="0">
                <a:cs typeface="B Nazanin" panose="00000400000000000000" pitchFamily="2" charset="-78"/>
              </a:rPr>
            </a:br>
            <a:r>
              <a:rPr lang="fa-IR" b="1" dirty="0" smtClean="0">
                <a:cs typeface="B Nazanin" panose="00000400000000000000" pitchFamily="2" charset="-78"/>
              </a:rPr>
              <a:t>درمان با گرما</a:t>
            </a:r>
            <a:r>
              <a:rPr lang="en-US" b="1" dirty="0" smtClean="0">
                <a:cs typeface="B Nazanin" panose="00000400000000000000" pitchFamily="2" charset="-78"/>
              </a:rPr>
              <a:t>: </a:t>
            </a:r>
            <a:endParaRPr lang="fa-IR" b="1" dirty="0" smtClean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در </a:t>
            </a:r>
            <a:r>
              <a:rPr lang="fa-IR" dirty="0">
                <a:cs typeface="B Nazanin" panose="00000400000000000000" pitchFamily="2" charset="-78"/>
              </a:rPr>
              <a:t>این روش از گرما برای تخریب تومور استفاده می‌کنند و ممکن است با شیمی‌درمانی یا رادیوتراپی همزمان استفاده شود، چون گرما اثر درمان‌های دیگر را افزایش می‌دهد. گرما معمولا با لیزر و به طور مستقیم روی تومور استفاده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0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548" y="75062"/>
            <a:ext cx="10515600" cy="6782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3600" dirty="0" smtClean="0">
                <a:cs typeface="B Titr" panose="00000700000000000000" pitchFamily="2" charset="-78"/>
              </a:rPr>
              <a:t>		درمان</a:t>
            </a:r>
          </a:p>
          <a:p>
            <a:pPr marL="0" indent="0">
              <a:buNone/>
            </a:pPr>
            <a:endParaRPr lang="fa-IR" dirty="0" smtClean="0"/>
          </a:p>
          <a:p>
            <a:pPr marL="0" indent="0">
              <a:buNone/>
            </a:pPr>
            <a:r>
              <a:rPr lang="fa-IR" sz="2400" b="1" dirty="0" err="1" smtClean="0">
                <a:cs typeface="B Nazanin" panose="00000400000000000000" pitchFamily="2" charset="-78"/>
              </a:rPr>
              <a:t>شیمی‌درمانی</a:t>
            </a:r>
            <a:r>
              <a:rPr lang="en-US" sz="2400" dirty="0">
                <a:cs typeface="B Nazanin" panose="00000400000000000000" pitchFamily="2" charset="-78"/>
              </a:rPr>
              <a:t>: </a:t>
            </a:r>
            <a:r>
              <a:rPr lang="fa-IR" sz="2400" dirty="0">
                <a:cs typeface="B Nazanin" panose="00000400000000000000" pitchFamily="2" charset="-78"/>
              </a:rPr>
              <a:t>این روش شامل استفاده از داروهای </a:t>
            </a:r>
            <a:r>
              <a:rPr lang="fa-IR" sz="2400" dirty="0" err="1">
                <a:cs typeface="B Nazanin" panose="00000400000000000000" pitchFamily="2" charset="-78"/>
              </a:rPr>
              <a:t>ضدسرطان</a:t>
            </a:r>
            <a:r>
              <a:rPr lang="fa-IR" sz="2400" dirty="0">
                <a:cs typeface="B Nazanin" panose="00000400000000000000" pitchFamily="2" charset="-78"/>
              </a:rPr>
              <a:t> برای تخریب </a:t>
            </a:r>
            <a:r>
              <a:rPr lang="fa-IR" sz="2400" dirty="0" err="1"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cs typeface="B Nazanin" panose="00000400000000000000" pitchFamily="2" charset="-78"/>
              </a:rPr>
              <a:t> سرطانی است. این درمان ممکن است پیش از انجام </a:t>
            </a:r>
            <a:r>
              <a:rPr lang="fa-IR" sz="2400" dirty="0" err="1">
                <a:cs typeface="B Nazanin" panose="00000400000000000000" pitchFamily="2" charset="-78"/>
              </a:rPr>
              <a:t>درمان‌های</a:t>
            </a:r>
            <a:r>
              <a:rPr lang="fa-IR" sz="2400" dirty="0">
                <a:cs typeface="B Nazanin" panose="00000400000000000000" pitchFamily="2" charset="-78"/>
              </a:rPr>
              <a:t> موضعی ذکر شده استفاده شود تا </a:t>
            </a:r>
            <a:r>
              <a:rPr lang="fa-IR" sz="2400" dirty="0" err="1">
                <a:cs typeface="B Nazanin" panose="00000400000000000000" pitchFamily="2" charset="-78"/>
              </a:rPr>
              <a:t>اثرهای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درمان‌های</a:t>
            </a:r>
            <a:r>
              <a:rPr lang="fa-IR" sz="2400" dirty="0">
                <a:cs typeface="B Nazanin" panose="00000400000000000000" pitchFamily="2" charset="-78"/>
              </a:rPr>
              <a:t> فوق و موفقیت آنها را افزایش دهد. </a:t>
            </a:r>
            <a:r>
              <a:rPr lang="fa-IR" sz="2400" dirty="0" err="1">
                <a:cs typeface="B Nazanin" panose="00000400000000000000" pitchFamily="2" charset="-78"/>
              </a:rPr>
              <a:t>شیمی‌درمانی</a:t>
            </a:r>
            <a:r>
              <a:rPr lang="fa-IR" sz="2400" dirty="0">
                <a:cs typeface="B Nazanin" panose="00000400000000000000" pitchFamily="2" charset="-78"/>
              </a:rPr>
              <a:t> در صورتی که تومور به سایر </a:t>
            </a:r>
            <a:r>
              <a:rPr lang="fa-IR" sz="2400" dirty="0" err="1">
                <a:cs typeface="B Nazanin" panose="00000400000000000000" pitchFamily="2" charset="-78"/>
              </a:rPr>
              <a:t>ارگان‌ها</a:t>
            </a:r>
            <a:r>
              <a:rPr lang="fa-IR" sz="2400" dirty="0">
                <a:cs typeface="B Nazanin" panose="00000400000000000000" pitchFamily="2" charset="-78"/>
              </a:rPr>
              <a:t> و </a:t>
            </a:r>
            <a:r>
              <a:rPr lang="fa-IR" sz="2400" dirty="0" err="1">
                <a:cs typeface="B Nazanin" panose="00000400000000000000" pitchFamily="2" charset="-78"/>
              </a:rPr>
              <a:t>بافت‌های</a:t>
            </a:r>
            <a:r>
              <a:rPr lang="fa-IR" sz="2400" dirty="0">
                <a:cs typeface="B Nazanin" panose="00000400000000000000" pitchFamily="2" charset="-78"/>
              </a:rPr>
              <a:t> بدن منتشر شده باشد نیز مفید است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en-US" sz="2400" dirty="0">
                <a:cs typeface="B Nazanin" panose="00000400000000000000" pitchFamily="2" charset="-78"/>
              </a:rPr>
              <a:t/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>جراحی</a:t>
            </a:r>
            <a:r>
              <a:rPr lang="en-US" sz="2400" b="1" dirty="0">
                <a:cs typeface="B Nazanin" panose="00000400000000000000" pitchFamily="2" charset="-78"/>
              </a:rPr>
              <a:t>:</a:t>
            </a:r>
            <a:r>
              <a:rPr lang="en-US" sz="2400" dirty="0">
                <a:cs typeface="B Nazanin" panose="00000400000000000000" pitchFamily="2" charset="-78"/>
              </a:rPr>
              <a:t> </a:t>
            </a:r>
            <a:r>
              <a:rPr lang="fa-IR" sz="2400" dirty="0">
                <a:cs typeface="B Nazanin" panose="00000400000000000000" pitchFamily="2" charset="-78"/>
              </a:rPr>
              <a:t>اگر تومور خیلی بزرگ باشد و دید چشم از بین رفته باشد، باید عمل جراحی برای تخلیه چشم انجام شود. این روش در </a:t>
            </a:r>
            <a:r>
              <a:rPr lang="fa-IR" sz="2400" dirty="0" err="1">
                <a:cs typeface="B Nazanin" panose="00000400000000000000" pitchFamily="2" charset="-78"/>
              </a:rPr>
              <a:t>مواردی</a:t>
            </a:r>
            <a:r>
              <a:rPr lang="fa-IR" sz="2400" dirty="0">
                <a:cs typeface="B Nazanin" panose="00000400000000000000" pitchFamily="2" charset="-78"/>
              </a:rPr>
              <a:t> که هیچ روش دیگری نتیجه </a:t>
            </a:r>
            <a:r>
              <a:rPr lang="fa-IR" sz="2400" dirty="0" err="1">
                <a:cs typeface="B Nazanin" panose="00000400000000000000" pitchFamily="2" charset="-78"/>
              </a:rPr>
              <a:t>نمی‌دهد</a:t>
            </a:r>
            <a:r>
              <a:rPr lang="fa-IR" sz="2400" dirty="0">
                <a:cs typeface="B Nazanin" panose="00000400000000000000" pitchFamily="2" charset="-78"/>
              </a:rPr>
              <a:t>، انتخاب </a:t>
            </a:r>
            <a:r>
              <a:rPr lang="fa-IR" sz="2400" dirty="0" err="1"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cs typeface="B Nazanin" panose="00000400000000000000" pitchFamily="2" charset="-78"/>
              </a:rPr>
              <a:t> و در نهایت یک چشم مصنوعی جایگزین چشم بیمار </a:t>
            </a:r>
            <a:r>
              <a:rPr lang="fa-IR" sz="2400" dirty="0" err="1">
                <a:cs typeface="B Nazanin" panose="00000400000000000000" pitchFamily="2" charset="-78"/>
              </a:rPr>
              <a:t>می‌شود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en-US" sz="2400" dirty="0">
                <a:cs typeface="B Nazanin" panose="00000400000000000000" pitchFamily="2" charset="-78"/>
              </a:rPr>
              <a:t/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>رادیوتراپی</a:t>
            </a:r>
            <a:r>
              <a:rPr lang="en-US" sz="2400" b="1" dirty="0">
                <a:cs typeface="B Nazanin" panose="00000400000000000000" pitchFamily="2" charset="-78"/>
              </a:rPr>
              <a:t>:</a:t>
            </a:r>
            <a:r>
              <a:rPr lang="en-US" sz="2400" dirty="0">
                <a:cs typeface="B Nazanin" panose="00000400000000000000" pitchFamily="2" charset="-78"/>
              </a:rPr>
              <a:t> </a:t>
            </a:r>
            <a:r>
              <a:rPr lang="fa-IR" sz="2400" dirty="0">
                <a:cs typeface="B Nazanin" panose="00000400000000000000" pitchFamily="2" charset="-78"/>
              </a:rPr>
              <a:t>در این روش از اشعه با انرژی بالا برای تخریب </a:t>
            </a:r>
            <a:r>
              <a:rPr lang="fa-IR" sz="2400" dirty="0" err="1"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cs typeface="B Nazanin" panose="00000400000000000000" pitchFamily="2" charset="-78"/>
              </a:rPr>
              <a:t> سرطانی استفاده </a:t>
            </a:r>
            <a:r>
              <a:rPr lang="fa-IR" sz="2400" dirty="0" err="1"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cs typeface="B Nazanin" panose="00000400000000000000" pitchFamily="2" charset="-78"/>
              </a:rPr>
              <a:t>. با وجود محدود کردن اشعه باز هم </a:t>
            </a:r>
            <a:r>
              <a:rPr lang="fa-IR" sz="2400" dirty="0" err="1">
                <a:cs typeface="B Nazanin" panose="00000400000000000000" pitchFamily="2" charset="-78"/>
              </a:rPr>
              <a:t>سلول‌های</a:t>
            </a:r>
            <a:r>
              <a:rPr lang="fa-IR" sz="2400" dirty="0">
                <a:cs typeface="B Nazanin" panose="00000400000000000000" pitchFamily="2" charset="-78"/>
              </a:rPr>
              <a:t> سالم اطراف ضایعه تحت تاثیر قرار </a:t>
            </a:r>
            <a:r>
              <a:rPr lang="fa-IR" sz="2400" dirty="0" err="1">
                <a:cs typeface="B Nazanin" panose="00000400000000000000" pitchFamily="2" charset="-78"/>
              </a:rPr>
              <a:t>می‌گیرند</a:t>
            </a:r>
            <a:r>
              <a:rPr lang="fa-IR" sz="2400" dirty="0">
                <a:cs typeface="B Nazanin" panose="00000400000000000000" pitchFamily="2" charset="-78"/>
              </a:rPr>
              <a:t> و آسیب </a:t>
            </a:r>
            <a:r>
              <a:rPr lang="fa-IR" sz="2400" dirty="0" err="1">
                <a:cs typeface="B Nazanin" panose="00000400000000000000" pitchFamily="2" charset="-78"/>
              </a:rPr>
              <a:t>می‌بینند</a:t>
            </a:r>
            <a:r>
              <a:rPr lang="fa-IR" sz="2400" dirty="0">
                <a:cs typeface="B Nazanin" panose="00000400000000000000" pitchFamily="2" charset="-78"/>
              </a:rPr>
              <a:t> و از این نظر، رادیوتراپی روش امنی نیست ولی در صورت جواب ندادن سایر </a:t>
            </a:r>
            <a:r>
              <a:rPr lang="fa-IR" sz="2400" dirty="0" err="1">
                <a:cs typeface="B Nazanin" panose="00000400000000000000" pitchFamily="2" charset="-78"/>
              </a:rPr>
              <a:t>روش‌ها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کمک‌کننده</a:t>
            </a:r>
            <a:r>
              <a:rPr lang="fa-IR" sz="2400" dirty="0">
                <a:cs typeface="B Nazanin" panose="00000400000000000000" pitchFamily="2" charset="-78"/>
              </a:rPr>
              <a:t> است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40012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Titr" panose="00000700000000000000" pitchFamily="2" charset="-78"/>
              </a:rPr>
              <a:t>مقدمه</a:t>
            </a:r>
            <a:endParaRPr lang="fa-IR" b="1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اسمش ترسناک است؛ سرطان. اما هر سرطانی کشنده و مرگبار نیست و تومورهای </a:t>
            </a:r>
            <a:r>
              <a:rPr lang="fa-IR" dirty="0" err="1">
                <a:cs typeface="B Nazanin" panose="00000400000000000000" pitchFamily="2" charset="-78"/>
              </a:rPr>
              <a:t>خوش‌خیم</a:t>
            </a:r>
            <a:r>
              <a:rPr lang="fa-IR" dirty="0">
                <a:cs typeface="B Nazanin" panose="00000400000000000000" pitchFamily="2" charset="-78"/>
              </a:rPr>
              <a:t> هم به بدخیم تبدیل </a:t>
            </a:r>
            <a:r>
              <a:rPr lang="fa-IR" dirty="0" err="1">
                <a:cs typeface="B Nazanin" panose="00000400000000000000" pitchFamily="2" charset="-78"/>
              </a:rPr>
              <a:t>نمی‌شود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  <a:endParaRPr lang="en-US" dirty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یکی </a:t>
            </a:r>
            <a:r>
              <a:rPr lang="fa-IR" dirty="0">
                <a:cs typeface="B Nazanin" panose="00000400000000000000" pitchFamily="2" charset="-78"/>
              </a:rPr>
              <a:t>از </a:t>
            </a:r>
            <a:r>
              <a:rPr lang="fa-IR" dirty="0" err="1">
                <a:cs typeface="B Nazanin" panose="00000400000000000000" pitchFamily="2" charset="-78"/>
              </a:rPr>
              <a:t>محل‌هایی</a:t>
            </a:r>
            <a:r>
              <a:rPr lang="fa-IR" dirty="0">
                <a:cs typeface="B Nazanin" panose="00000400000000000000" pitchFamily="2" charset="-78"/>
              </a:rPr>
              <a:t> که کمتر کسی فکر </a:t>
            </a:r>
            <a:r>
              <a:rPr lang="fa-IR" dirty="0" err="1">
                <a:cs typeface="B Nazanin" panose="00000400000000000000" pitchFamily="2" charset="-78"/>
              </a:rPr>
              <a:t>می‌کند</a:t>
            </a:r>
            <a:r>
              <a:rPr lang="fa-IR" dirty="0">
                <a:cs typeface="B Nazanin" panose="00000400000000000000" pitchFamily="2" charset="-78"/>
              </a:rPr>
              <a:t> ممکن است سرطانی شود، چشم است. </a:t>
            </a: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2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622" y="1207716"/>
            <a:ext cx="10515600" cy="1325563"/>
          </a:xfrm>
          <a:blipFill dpi="0" rotWithShape="1">
            <a:blip r:embed="rId3">
              <a:alphaModFix amt="15000"/>
            </a:blip>
            <a:srcRect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r"/>
            <a:r>
              <a:rPr lang="fa-IR" sz="4000" b="1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اناتومی</a:t>
            </a:r>
            <a:r>
              <a:rPr lang="fa-IR" sz="4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: </a:t>
            </a:r>
            <a: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fa-IR" dirty="0" smtClean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3100" dirty="0" smtClean="0">
                <a:solidFill>
                  <a:schemeClr val="bg1"/>
                </a:solidFill>
                <a:cs typeface="B Nazanin" panose="00000400000000000000" pitchFamily="2" charset="-78"/>
              </a:rPr>
              <a:t>کره چشم </a:t>
            </a:r>
            <a:r>
              <a:rPr lang="fa-IR" sz="31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حفره‌ای</a:t>
            </a:r>
            <a:r>
              <a:rPr lang="fa-IR" sz="31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استخوانی در جمجمه است که </a:t>
            </a:r>
            <a:r>
              <a:rPr lang="fa-IR" sz="3100" dirty="0">
                <a:solidFill>
                  <a:schemeClr val="bg1"/>
                </a:solidFill>
                <a:cs typeface="B Nazanin" panose="00000400000000000000" pitchFamily="2" charset="-78"/>
              </a:rPr>
              <a:t>حدود پنج </a:t>
            </a:r>
            <a:r>
              <a:rPr lang="fa-IR" sz="3100" dirty="0" err="1">
                <a:solidFill>
                  <a:schemeClr val="bg1"/>
                </a:solidFill>
                <a:cs typeface="B Nazanin" panose="00000400000000000000" pitchFamily="2" charset="-78"/>
              </a:rPr>
              <a:t>سانتی‌متر</a:t>
            </a:r>
            <a:r>
              <a:rPr lang="fa-IR" sz="3100" dirty="0">
                <a:solidFill>
                  <a:schemeClr val="bg1"/>
                </a:solidFill>
                <a:cs typeface="B Nazanin" panose="00000400000000000000" pitchFamily="2" charset="-78"/>
              </a:rPr>
              <a:t> عمق دارد و ساختمان نرم چشم را محافظت </a:t>
            </a:r>
            <a:r>
              <a:rPr lang="fa-IR" sz="3100" dirty="0" err="1">
                <a:solidFill>
                  <a:schemeClr val="bg1"/>
                </a:solidFill>
                <a:cs typeface="B Nazanin" panose="00000400000000000000" pitchFamily="2" charset="-78"/>
              </a:rPr>
              <a:t>می‌کند</a:t>
            </a:r>
            <a:r>
              <a:rPr lang="en-US" sz="31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fa-IR" sz="49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622" y="302527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پاتولوژی:</a:t>
            </a:r>
          </a:p>
          <a:p>
            <a:pPr marL="0" indent="0">
              <a:buNone/>
            </a:pPr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تومورهای 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چشم شامل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توده‌هایی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است که داخل چشم ایجاد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می‌شوند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. البته تومورهای چشم فقط داخلی نیستند بلکه ممکن است در سطح کره چشم نیز ایجاد شوند که علاوه بر مشکلات دید، موجب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جابه‌جایی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کره چشم به طرفین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می‌شوند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یا چشم را به سمت بیرون هدایت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می‌کنند</a:t>
            </a:r>
            <a:r>
              <a:rPr lang="en-US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تومورهای سطح چشم به صورت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توده‌هایی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با تغییر رنگ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لایه‌های</a:t>
            </a:r>
            <a:r>
              <a:rPr lang="fa-IR" b="1" dirty="0">
                <a:solidFill>
                  <a:schemeClr val="bg1"/>
                </a:solidFill>
                <a:cs typeface="B Nazanin" panose="00000400000000000000" pitchFamily="2" charset="-78"/>
              </a:rPr>
              <a:t> پوشاننده چشم مشخص </a:t>
            </a:r>
            <a:r>
              <a:rPr lang="fa-IR" b="1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می‌شوند</a:t>
            </a:r>
            <a:r>
              <a:rPr lang="en-US" b="1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fa-IR" b="1" dirty="0" smtClean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7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طبقه بندی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اولیه:</a:t>
            </a:r>
          </a:p>
          <a:p>
            <a:pPr marL="0" indent="0">
              <a:buNone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در هر بافتی از چشم ایجاد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شود.</a:t>
            </a:r>
            <a:endParaRPr lang="fa-IR" sz="2400" dirty="0" smtClean="0">
              <a:solidFill>
                <a:schemeClr val="bg1"/>
              </a:solidFill>
            </a:endParaRPr>
          </a:p>
          <a:p>
            <a:r>
              <a:rPr lang="fa-IR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ثانویه</a:t>
            </a:r>
          </a:p>
          <a:p>
            <a:pPr marL="0" indent="0">
              <a:buNone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چشم توسط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بافت‌های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مجاور مانند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سینوس‌ها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، مغز و حفره بینی یا سایر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اندام‌های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دورتر مورد تهاجم قرار گیرد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endParaRPr lang="fa-IR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3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b="1" dirty="0" err="1">
                <a:cs typeface="B Nazanin" panose="00000400000000000000" pitchFamily="2" charset="-78"/>
              </a:rPr>
              <a:t>شایع‌ترین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تومور های چشمی </a:t>
            </a:r>
            <a:r>
              <a:rPr lang="fa-IR" sz="2400" b="1" dirty="0">
                <a:cs typeface="B Nazanin" panose="00000400000000000000" pitchFamily="2" charset="-78"/>
              </a:rPr>
              <a:t>در‌ </a:t>
            </a:r>
            <a:r>
              <a:rPr lang="fa-IR" sz="2400" b="1" dirty="0" smtClean="0">
                <a:cs typeface="B Nazanin" panose="00000400000000000000" pitchFamily="2" charset="-78"/>
              </a:rPr>
              <a:t>کودکان: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‌ تومور های خوش خیم شامل‌ </a:t>
            </a:r>
            <a:r>
              <a:rPr lang="fa-IR" dirty="0" err="1">
                <a:cs typeface="B Nazanin" panose="00000400000000000000" pitchFamily="2" charset="-78"/>
              </a:rPr>
              <a:t>درموئیدها</a:t>
            </a:r>
            <a:r>
              <a:rPr lang="fa-IR" dirty="0">
                <a:cs typeface="B Nazanin" panose="00000400000000000000" pitchFamily="2" charset="-78"/>
              </a:rPr>
              <a:t> ‌و </a:t>
            </a:r>
            <a:r>
              <a:rPr lang="fa-IR" dirty="0" err="1" smtClean="0">
                <a:cs typeface="B Nazanin" panose="00000400000000000000" pitchFamily="2" charset="-78"/>
              </a:rPr>
              <a:t>همانژیوم‌هاست</a:t>
            </a:r>
            <a:r>
              <a:rPr lang="fa-IR" dirty="0">
                <a:cs typeface="B Nazanin" panose="00000400000000000000" pitchFamily="2" charset="-78"/>
              </a:rPr>
              <a:t>.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تومورهای بدخیم </a:t>
            </a:r>
            <a:r>
              <a:rPr lang="fa-IR" dirty="0">
                <a:cs typeface="B Nazanin" panose="00000400000000000000" pitchFamily="2" charset="-78"/>
              </a:rPr>
              <a:t>نیز شامل </a:t>
            </a:r>
            <a:r>
              <a:rPr lang="fa-IR" dirty="0" err="1">
                <a:cs typeface="B Nazanin" panose="00000400000000000000" pitchFamily="2" charset="-78"/>
              </a:rPr>
              <a:t>رتینوبلاستوماست</a:t>
            </a:r>
            <a:r>
              <a:rPr lang="en-US" dirty="0" smtClean="0">
                <a:cs typeface="B Nazanin" panose="00000400000000000000" pitchFamily="2" charset="-78"/>
              </a:rPr>
              <a:t>.</a:t>
            </a:r>
            <a:endParaRPr lang="fa-IR" dirty="0" smtClean="0">
              <a:cs typeface="B Nazanin" panose="00000400000000000000" pitchFamily="2" charset="-78"/>
            </a:endParaRPr>
          </a:p>
          <a:p>
            <a:r>
              <a:rPr lang="fa-IR" sz="2400" b="1" dirty="0" err="1" smtClean="0">
                <a:cs typeface="B Nazanin" panose="00000400000000000000" pitchFamily="2" charset="-78"/>
              </a:rPr>
              <a:t>شایع‌ترین</a:t>
            </a:r>
            <a:r>
              <a:rPr lang="fa-IR" sz="2400" b="1" dirty="0" smtClean="0">
                <a:cs typeface="B Nazanin" panose="00000400000000000000" pitchFamily="2" charset="-78"/>
              </a:rPr>
              <a:t> تومورهای چشمی </a:t>
            </a:r>
            <a:r>
              <a:rPr lang="fa-IR" sz="2400" b="1" dirty="0">
                <a:cs typeface="B Nazanin" panose="00000400000000000000" pitchFamily="2" charset="-78"/>
              </a:rPr>
              <a:t>در </a:t>
            </a:r>
            <a:r>
              <a:rPr lang="fa-IR" sz="2400" b="1" dirty="0" smtClean="0">
                <a:cs typeface="B Nazanin" panose="00000400000000000000" pitchFamily="2" charset="-78"/>
              </a:rPr>
              <a:t>بزرگسالان:</a:t>
            </a:r>
          </a:p>
          <a:p>
            <a:pPr marL="0" indent="0">
              <a:buNone/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شامل تومورهای عروق خونی مانند </a:t>
            </a:r>
            <a:r>
              <a:rPr lang="fa-IR" dirty="0" err="1">
                <a:cs typeface="B Nazanin" panose="00000400000000000000" pitchFamily="2" charset="-78"/>
              </a:rPr>
              <a:t>همانژیوم</a:t>
            </a:r>
            <a:r>
              <a:rPr lang="fa-IR" dirty="0">
                <a:cs typeface="B Nazanin" panose="00000400000000000000" pitchFamily="2" charset="-78"/>
              </a:rPr>
              <a:t>، </a:t>
            </a:r>
            <a:r>
              <a:rPr lang="fa-IR" dirty="0" err="1">
                <a:cs typeface="B Nazanin" panose="00000400000000000000" pitchFamily="2" charset="-78"/>
              </a:rPr>
              <a:t>لنفانژیوم</a:t>
            </a:r>
            <a:r>
              <a:rPr lang="fa-IR" dirty="0">
                <a:cs typeface="B Nazanin" panose="00000400000000000000" pitchFamily="2" charset="-78"/>
              </a:rPr>
              <a:t> و نواقص عروقی، تومورهای اعصاب، چربی و </a:t>
            </a:r>
            <a:r>
              <a:rPr lang="fa-IR" dirty="0" err="1">
                <a:cs typeface="B Nazanin" panose="00000400000000000000" pitchFamily="2" charset="-78"/>
              </a:rPr>
              <a:t>سینوس‌های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اطراف </a:t>
            </a:r>
            <a:r>
              <a:rPr lang="fa-IR" dirty="0">
                <a:cs typeface="B Nazanin" panose="00000400000000000000" pitchFamily="2" charset="-78"/>
              </a:rPr>
              <a:t>چشم است</a:t>
            </a:r>
            <a:r>
              <a:rPr lang="en-US" dirty="0"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dirty="0" err="1" smtClean="0">
                <a:cs typeface="B Nazanin" panose="00000400000000000000" pitchFamily="2" charset="-78"/>
              </a:rPr>
              <a:t>شایع‌ترین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تومور بدخیم چشمی </a:t>
            </a:r>
            <a:r>
              <a:rPr lang="fa-IR" dirty="0" smtClean="0">
                <a:cs typeface="B Nazanin" panose="00000400000000000000" pitchFamily="2" charset="-78"/>
              </a:rPr>
              <a:t>در بزرگسالان لنفوم است.</a:t>
            </a:r>
            <a:endParaRPr lang="en-US" dirty="0">
              <a:cs typeface="B Nazanin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32721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b="1" dirty="0">
                <a:cs typeface="B Nazanin" panose="00000400000000000000" pitchFamily="2" charset="-78"/>
              </a:rPr>
              <a:t>علائم تومورهای چشم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>
                <a:cs typeface="B Nazanin" panose="00000400000000000000" pitchFamily="2" charset="-78"/>
              </a:rPr>
              <a:t>تومورهای چشمی در بیشتر موارد علائم بارز و مشخصی ندارند و به این دلیل دیر تشخیص داده </a:t>
            </a:r>
            <a:r>
              <a:rPr lang="fa-IR" sz="2400" dirty="0" err="1">
                <a:cs typeface="B Nazanin" panose="00000400000000000000" pitchFamily="2" charset="-78"/>
              </a:rPr>
              <a:t>می‌شوند</a:t>
            </a:r>
            <a:r>
              <a:rPr lang="en-US" sz="2400" dirty="0" smtClean="0">
                <a:cs typeface="B Nazanin" panose="00000400000000000000" pitchFamily="2" charset="-78"/>
              </a:rPr>
              <a:t>.</a:t>
            </a:r>
            <a:r>
              <a:rPr lang="en-US" sz="2400" dirty="0">
                <a:cs typeface="B Nazanin" panose="00000400000000000000" pitchFamily="2" charset="-78"/>
              </a:rPr>
              <a:t/>
            </a:r>
            <a:br>
              <a:rPr lang="en-US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علائم تومورهای چشمی شامل </a:t>
            </a:r>
            <a:r>
              <a:rPr lang="fa-IR" sz="2400" dirty="0" err="1">
                <a:cs typeface="B Nazanin" panose="00000400000000000000" pitchFamily="2" charset="-78"/>
              </a:rPr>
              <a:t>بیرون‌زدگی</a:t>
            </a:r>
            <a:r>
              <a:rPr lang="fa-IR" sz="2400" dirty="0">
                <a:cs typeface="B Nazanin" panose="00000400000000000000" pitchFamily="2" charset="-78"/>
              </a:rPr>
              <a:t> کره چشم، درد، کاهش بینایی، دوبینی، قرمزی، تورم پلک یا توده قابل مشاهده است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sz="2400" dirty="0">
                <a:cs typeface="B Nazanin" panose="00000400000000000000" pitchFamily="2" charset="-78"/>
              </a:rPr>
              <a:t>بعضی از تومورها براحتی قابل تشخیص هستند، در حالی که سایر تومورها به دلیل نداشتن علائم ظاهری تا زمان بزرگ شدن آن ـ که باعث </a:t>
            </a:r>
            <a:r>
              <a:rPr lang="fa-IR" sz="2400" dirty="0" err="1">
                <a:cs typeface="B Nazanin" panose="00000400000000000000" pitchFamily="2" charset="-78"/>
              </a:rPr>
              <a:t>جابه‌جایی</a:t>
            </a:r>
            <a:r>
              <a:rPr lang="fa-IR" sz="2400" dirty="0">
                <a:cs typeface="B Nazanin" panose="00000400000000000000" pitchFamily="2" charset="-78"/>
              </a:rPr>
              <a:t> چشم </a:t>
            </a:r>
            <a:r>
              <a:rPr lang="fa-IR" sz="2400" dirty="0" err="1"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cs typeface="B Nazanin" panose="00000400000000000000" pitchFamily="2" charset="-78"/>
              </a:rPr>
              <a:t> ـ قابل تشخیص نیستند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7736" y="5147004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0296" y="4979274"/>
            <a:ext cx="2405575" cy="146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195" y="5147004"/>
            <a:ext cx="3118144" cy="146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919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5747" y="501603"/>
            <a:ext cx="10515600" cy="1013299"/>
          </a:xfrm>
        </p:spPr>
        <p:txBody>
          <a:bodyPr>
            <a:normAutofit fontScale="90000"/>
          </a:bodyPr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علائم تومورهای چشم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dirty="0">
                <a:cs typeface="B Nazanin" panose="00000400000000000000" pitchFamily="2" charset="-78"/>
              </a:rPr>
              <a:t>در زیر بعضی علائم رایج‌ تومورهای چشمی آمده است</a:t>
            </a:r>
            <a:r>
              <a:rPr lang="en-US" dirty="0">
                <a:cs typeface="B Nazanin" panose="00000400000000000000" pitchFamily="2" charset="-78"/>
              </a:rPr>
              <a:t>: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ـ ملانوم معمولا علائم زودرس ندارد و تنها کمی مشکلات بینایی ایجاد </a:t>
            </a:r>
            <a:r>
              <a:rPr lang="fa-IR" dirty="0" err="1">
                <a:cs typeface="B Nazanin" panose="00000400000000000000" pitchFamily="2" charset="-78"/>
              </a:rPr>
              <a:t>می‌کند</a:t>
            </a:r>
            <a:r>
              <a:rPr lang="fa-IR" dirty="0">
                <a:cs typeface="B Nazanin" panose="00000400000000000000" pitchFamily="2" charset="-78"/>
              </a:rPr>
              <a:t>، خونریزی و درد در صورت بزرگ بودن تومور اتفاق </a:t>
            </a:r>
            <a:r>
              <a:rPr lang="fa-IR" dirty="0" err="1">
                <a:cs typeface="B Nazanin" panose="00000400000000000000" pitchFamily="2" charset="-78"/>
              </a:rPr>
              <a:t>می‌افتد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ـ </a:t>
            </a:r>
            <a:r>
              <a:rPr lang="fa-IR" dirty="0" err="1">
                <a:cs typeface="B Nazanin" panose="00000400000000000000" pitchFamily="2" charset="-78"/>
              </a:rPr>
              <a:t>همانژیوم</a:t>
            </a:r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err="1">
                <a:cs typeface="B Nazanin" panose="00000400000000000000" pitchFamily="2" charset="-78"/>
              </a:rPr>
              <a:t>مشیمیه</a:t>
            </a:r>
            <a:r>
              <a:rPr lang="fa-IR" dirty="0">
                <a:cs typeface="B Nazanin" panose="00000400000000000000" pitchFamily="2" charset="-78"/>
              </a:rPr>
              <a:t> تومورهای </a:t>
            </a:r>
            <a:r>
              <a:rPr lang="fa-IR" dirty="0" err="1">
                <a:cs typeface="B Nazanin" panose="00000400000000000000" pitchFamily="2" charset="-78"/>
              </a:rPr>
              <a:t>غیرسرطانی</a:t>
            </a:r>
            <a:r>
              <a:rPr lang="fa-IR" dirty="0">
                <a:cs typeface="B Nazanin" panose="00000400000000000000" pitchFamily="2" charset="-78"/>
              </a:rPr>
              <a:t> چشم است که از عروق خونی ناشی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fa-IR" dirty="0">
                <a:cs typeface="B Nazanin" panose="00000400000000000000" pitchFamily="2" charset="-78"/>
              </a:rPr>
              <a:t> و موجب کاهش دید مرکزی و نامنظمی شبکیه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ـ تومور عصب </a:t>
            </a:r>
            <a:r>
              <a:rPr lang="fa-IR" dirty="0" err="1">
                <a:cs typeface="B Nazanin" panose="00000400000000000000" pitchFamily="2" charset="-78"/>
              </a:rPr>
              <a:t>کروئید</a:t>
            </a:r>
            <a:r>
              <a:rPr lang="fa-IR" dirty="0">
                <a:cs typeface="B Nazanin" panose="00000400000000000000" pitchFamily="2" charset="-78"/>
              </a:rPr>
              <a:t> یک لکه مشابه خال پوستی است که </a:t>
            </a:r>
            <a:r>
              <a:rPr lang="fa-IR" dirty="0" err="1">
                <a:cs typeface="B Nazanin" panose="00000400000000000000" pitchFamily="2" charset="-78"/>
              </a:rPr>
              <a:t>می‌تواند</a:t>
            </a:r>
            <a:r>
              <a:rPr lang="fa-IR" dirty="0">
                <a:cs typeface="B Nazanin" panose="00000400000000000000" pitchFamily="2" charset="-78"/>
              </a:rPr>
              <a:t> به کاهش دید مرکزی یا محیطی منجر شود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ـ تومورهای ملتحمه در سطح خارجی چشم ایجاد </a:t>
            </a:r>
            <a:r>
              <a:rPr lang="fa-IR" dirty="0" err="1">
                <a:cs typeface="B Nazanin" panose="00000400000000000000" pitchFamily="2" charset="-78"/>
              </a:rPr>
              <a:t>می‌شود</a:t>
            </a:r>
            <a:r>
              <a:rPr lang="fa-IR" dirty="0">
                <a:cs typeface="B Nazanin" panose="00000400000000000000" pitchFamily="2" charset="-78"/>
              </a:rPr>
              <a:t> و به درد و مشکلات بینایی </a:t>
            </a:r>
            <a:r>
              <a:rPr lang="fa-IR" dirty="0" err="1">
                <a:cs typeface="B Nazanin" panose="00000400000000000000" pitchFamily="2" charset="-78"/>
              </a:rPr>
              <a:t>می‌انجامد</a:t>
            </a:r>
            <a:r>
              <a:rPr lang="en-US" dirty="0">
                <a:cs typeface="B Nazanin" panose="00000400000000000000" pitchFamily="2" charset="-78"/>
              </a:rPr>
              <a:t>.</a:t>
            </a:r>
            <a:br>
              <a:rPr lang="en-US" dirty="0">
                <a:cs typeface="B Nazanin" panose="00000400000000000000" pitchFamily="2" charset="-78"/>
              </a:rPr>
            </a:br>
            <a:r>
              <a:rPr lang="en-US" dirty="0">
                <a:cs typeface="B Nazanin" panose="00000400000000000000" pitchFamily="2" charset="-78"/>
              </a:rPr>
              <a:t/>
            </a:r>
            <a:br>
              <a:rPr lang="en-US" dirty="0">
                <a:cs typeface="B Nazanin" panose="00000400000000000000" pitchFamily="2" charset="-78"/>
              </a:rPr>
            </a:br>
            <a:r>
              <a:rPr lang="fa-IR" dirty="0">
                <a:cs typeface="B Nazanin" panose="00000400000000000000" pitchFamily="2" charset="-78"/>
              </a:rPr>
              <a:t>ـ تومورهای پلک با درد، تورم، مشکلات دید و مشکلات مربوط به کانال اشک مشخص </a:t>
            </a:r>
            <a:r>
              <a:rPr lang="fa-IR" dirty="0" err="1" smtClean="0">
                <a:cs typeface="B Nazanin" panose="00000400000000000000" pitchFamily="2" charset="-78"/>
              </a:rPr>
              <a:t>می‌شوند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2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10000" t="3000" r="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6539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fa-IR" sz="3600" dirty="0">
                <a:solidFill>
                  <a:schemeClr val="bg1"/>
                </a:solidFill>
                <a:cs typeface="B Titr" panose="00000700000000000000" pitchFamily="2" charset="-78"/>
              </a:rPr>
              <a:t>چطور تشخیص دهیم؟</a:t>
            </a:r>
            <a:r>
              <a:rPr lang="en-US" sz="3600" dirty="0">
                <a:solidFill>
                  <a:schemeClr val="bg1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chemeClr val="bg1"/>
                </a:solidFill>
                <a:cs typeface="B Titr" panose="00000700000000000000" pitchFamily="2" charset="-78"/>
              </a:rPr>
            </a:br>
            <a:endParaRPr lang="fa-IR" sz="3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02" y="19621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اولین قدم معاینه دقیق توسط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چشم‌پزشک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است. علائم بیمار مانند وضع دید، شرایط کلی سلامت و عملکرد چشم و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بافت‌های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اطراف آن بخوبی بررسی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می‌شوند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در صورت لزوم سایر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روش‌ها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مانند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سی‌تی‌اسکن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،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ام‌آرآی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و سونوگرافی نیز انجام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. بسیاری از تومورهای چشمی از راه انجام بیوپسی و تعیین نوع نمونه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به‌وسیله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پاتولوژیست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قابل تشخیص است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34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600" b="1" dirty="0" err="1">
                <a:solidFill>
                  <a:schemeClr val="bg1"/>
                </a:solidFill>
                <a:cs typeface="B Titr" panose="00000700000000000000" pitchFamily="2" charset="-78"/>
              </a:rPr>
              <a:t>ملانومای</a:t>
            </a:r>
            <a:r>
              <a:rPr lang="fa-IR" sz="3600" b="1" dirty="0">
                <a:solidFill>
                  <a:schemeClr val="bg1"/>
                </a:solidFill>
                <a:cs typeface="B Titr" panose="00000700000000000000" pitchFamily="2" charset="-78"/>
              </a:rPr>
              <a:t> چشمی چیست؟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شایع‌ترین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تومور چشمی میان بزرگسالان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ملانوماست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. 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چشم نیز </a:t>
            </a:r>
            <a:r>
              <a:rPr lang="fa-IR" sz="24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سلول‌های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تولیدکننده </a:t>
            </a:r>
            <a:r>
              <a:rPr lang="fa-IR" sz="24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ملانین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دارد و </a:t>
            </a:r>
            <a:r>
              <a:rPr lang="fa-IR" sz="24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می‌تواند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به </a:t>
            </a:r>
            <a:r>
              <a:rPr lang="fa-IR" sz="24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ملانوما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مبتلا شود، به طوری که بعد از پوست، چشم </a:t>
            </a:r>
            <a:r>
              <a:rPr lang="fa-IR" sz="24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شایع‌ترین</a:t>
            </a:r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 محل بروز </a:t>
            </a:r>
            <a:r>
              <a:rPr lang="fa-IR" sz="2400" dirty="0" err="1" smtClean="0">
                <a:solidFill>
                  <a:schemeClr val="bg1"/>
                </a:solidFill>
                <a:cs typeface="B Nazanin" panose="00000400000000000000" pitchFamily="2" charset="-78"/>
              </a:rPr>
              <a:t>ملانوماست</a:t>
            </a:r>
            <a:r>
              <a:rPr lang="en-US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/>
            </a:r>
            <a:b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معمولا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ملانومای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چشمی در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ناحیه‌ای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از چشم ایجاد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می‌شود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که در ظاهر قابل مشاهده نیست. در ضمن این نوع سرطان معمولا علائم و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نشانه‌های</a:t>
            </a: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زودهنگام ندارد و این قضیه تشخیص آن را مشکل </a:t>
            </a:r>
            <a:r>
              <a:rPr lang="fa-IR" sz="2400" dirty="0" err="1">
                <a:solidFill>
                  <a:schemeClr val="bg1"/>
                </a:solidFill>
                <a:cs typeface="B Nazanin" panose="00000400000000000000" pitchFamily="2" charset="-78"/>
              </a:rPr>
              <a:t>می‌کند</a:t>
            </a:r>
            <a: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  <a:t>.</a:t>
            </a:r>
            <a:br>
              <a:rPr lang="en-US" sz="24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endParaRPr lang="fa-IR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9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</TotalTime>
  <Words>834</Words>
  <Application>Microsoft Office PowerPoint</Application>
  <PresentationFormat>Custom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B Titr</vt:lpstr>
      <vt:lpstr>Times New Roman</vt:lpstr>
      <vt:lpstr>B Nazanin</vt:lpstr>
      <vt:lpstr>Wingdings 3</vt:lpstr>
      <vt:lpstr>Ion</vt:lpstr>
      <vt:lpstr>چشم در چشم سرطان </vt:lpstr>
      <vt:lpstr>مقدمه</vt:lpstr>
      <vt:lpstr>اناتومی:  کره چشم حفره‌ای استخوانی در جمجمه است که حدود پنج سانتی‌متر عمق دارد و ساختمان نرم چشم را محافظت می‌کند.</vt:lpstr>
      <vt:lpstr>طبقه بندی</vt:lpstr>
      <vt:lpstr>Slide 5</vt:lpstr>
      <vt:lpstr>علائم تومورهای چشم </vt:lpstr>
      <vt:lpstr>علائم تومورهای چشم </vt:lpstr>
      <vt:lpstr>چطور تشخیص دهیم؟ </vt:lpstr>
      <vt:lpstr>ملانومای چشمی چیست؟ </vt:lpstr>
      <vt:lpstr>ملانومای چشمی چیست؟)ادامه) </vt:lpstr>
      <vt:lpstr>دلیل ایجاد ملانومای چشمی چیست؟ </vt:lpstr>
      <vt:lpstr>راه تشخیص ملانوما چیست؟ </vt:lpstr>
      <vt:lpstr>رتینوبلاستوما چیست؟ </vt:lpstr>
      <vt:lpstr>انواع رتینوبلاستوما </vt:lpstr>
      <vt:lpstr>Slide 15</vt:lpstr>
      <vt:lpstr>Slide 16</vt:lpstr>
      <vt:lpstr>راه‌های درمان </vt:lpstr>
      <vt:lpstr>درمان</vt:lpstr>
      <vt:lpstr>Slide 19</vt:lpstr>
    </vt:vector>
  </TitlesOfParts>
  <Company>Moorche 30 DVDs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چشم در چشم سرطان </dc:title>
  <dc:creator>reza saeedi</dc:creator>
  <cp:lastModifiedBy>hamshahry</cp:lastModifiedBy>
  <cp:revision>23</cp:revision>
  <dcterms:created xsi:type="dcterms:W3CDTF">2015-12-24T15:12:16Z</dcterms:created>
  <dcterms:modified xsi:type="dcterms:W3CDTF">2016-02-08T20:02:17Z</dcterms:modified>
</cp:coreProperties>
</file>